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7" r:id="rId3"/>
    <p:sldId id="256" r:id="rId4"/>
    <p:sldId id="258" r:id="rId5"/>
    <p:sldId id="259" r:id="rId6"/>
  </p:sldIdLst>
  <p:sldSz cx="9144000" cy="6858000" type="letter"/>
  <p:notesSz cx="6858000" cy="9144000"/>
  <p:defaultTextStyle>
    <a:defPPr>
      <a:defRPr lang="en-US"/>
    </a:defPPr>
    <a:lvl1pPr marL="0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6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3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0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6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33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9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26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72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869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D:Users:Brad:Desktop:STAR/START:weSupport%20Tracking:weSupport%20Feedback%20Leef:12.0:Leef%2012.0%20Feedback%20Trial%202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D:Users:Brad:Desktop:STAR/START:weSupport%20Tracking:weSupport%20Feedback%20Leef:12.0:Leef%2012.0%20Feedback%20Trial%202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D:Users:Brad:Desktop:STAR/START:weSupport%20Tracking:weSupport%20Feedback%20Leef:12.0:Leef%2012.0%20Feedback%20Trial%202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HD:Users:Brad:Desktop:STAR/START:weSupport%20Tracking:weSupport%20Feedback%20Leef:12.0:Leef%2012.0%20Feedback%20Trial%20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Group Goal Success: Family and Personal Support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Trial 2</c:v>
          </c:tx>
          <c:spPr>
            <a:solidFill>
              <a:srgbClr val="C0504D"/>
            </a:solidFill>
            <a:ln w="3175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'4.0 and 5.0'!$C$23:$C$24</c:f>
              <c:strCache>
                <c:ptCount val="2"/>
                <c:pt idx="0">
                  <c:v>Average Goal</c:v>
                </c:pt>
                <c:pt idx="1">
                  <c:v>Average Total</c:v>
                </c:pt>
              </c:strCache>
            </c:strRef>
          </c:cat>
          <c:val>
            <c:numRef>
              <c:f>'4.0 and 5.0'!$E$47:$E$48</c:f>
              <c:numCache>
                <c:formatCode>0.0</c:formatCode>
                <c:ptCount val="2"/>
                <c:pt idx="0">
                  <c:v>29.214285714285712</c:v>
                </c:pt>
                <c:pt idx="1">
                  <c:v>34.571428571428562</c:v>
                </c:pt>
              </c:numCache>
            </c:numRef>
          </c:val>
        </c:ser>
        <c:ser>
          <c:idx val="1"/>
          <c:order val="1"/>
          <c:tx>
            <c:v>Trial 1</c:v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'4.0 and 5.0'!$E$23:$E$24</c:f>
              <c:numCache>
                <c:formatCode>0.0</c:formatCode>
                <c:ptCount val="2"/>
                <c:pt idx="0">
                  <c:v>25.46153846153846</c:v>
                </c:pt>
                <c:pt idx="1">
                  <c:v>22.61538461538462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6931072"/>
        <c:axId val="80257408"/>
      </c:barChart>
      <c:catAx>
        <c:axId val="1669310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80257408"/>
        <c:crosses val="autoZero"/>
        <c:auto val="1"/>
        <c:lblAlgn val="ctr"/>
        <c:lblOffset val="100"/>
        <c:noMultiLvlLbl val="0"/>
      </c:catAx>
      <c:valAx>
        <c:axId val="80257408"/>
        <c:scaling>
          <c:orientation val="minMax"/>
          <c:min val="0"/>
        </c:scaling>
        <c:delete val="0"/>
        <c:axPos val="b"/>
        <c:numFmt formatCode="0.0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66931072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/>
      <c:overlay val="0"/>
      <c:spPr>
        <a:noFill/>
        <a:ln w="25400">
          <a:noFill/>
        </a:ln>
      </c:spPr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3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Family and Personal Support: Group Averages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Trial 2</c:v>
          </c:tx>
          <c:spPr>
            <a:solidFill>
              <a:srgbClr val="C0504D"/>
            </a:solidFill>
            <a:ln w="3175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'4.0 and 5.0'!$A$22:$A$25</c:f>
              <c:strCache>
                <c:ptCount val="4"/>
                <c:pt idx="0">
                  <c:v>Creative Management</c:v>
                </c:pt>
                <c:pt idx="1">
                  <c:v>Emotional</c:v>
                </c:pt>
                <c:pt idx="2">
                  <c:v>Daily Problem Solving</c:v>
                </c:pt>
                <c:pt idx="3">
                  <c:v>Role Model</c:v>
                </c:pt>
              </c:strCache>
            </c:strRef>
          </c:cat>
          <c:val>
            <c:numRef>
              <c:f>'4.0 and 5.0'!$E$51:$E$54</c:f>
              <c:numCache>
                <c:formatCode>0.0</c:formatCode>
                <c:ptCount val="4"/>
                <c:pt idx="0">
                  <c:v>5.9285714285714288</c:v>
                </c:pt>
                <c:pt idx="1">
                  <c:v>10.142857142857141</c:v>
                </c:pt>
                <c:pt idx="2">
                  <c:v>9.3571428571428594</c:v>
                </c:pt>
                <c:pt idx="3">
                  <c:v>9.1428571428571406</c:v>
                </c:pt>
              </c:numCache>
            </c:numRef>
          </c:val>
        </c:ser>
        <c:ser>
          <c:idx val="1"/>
          <c:order val="1"/>
          <c:tx>
            <c:v>Trial 1</c:v>
          </c:tx>
          <c:spPr>
            <a:solidFill>
              <a:srgbClr val="D99694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'4.0 and 5.0'!$E$27:$E$30</c:f>
              <c:numCache>
                <c:formatCode>0.0</c:formatCode>
                <c:ptCount val="4"/>
                <c:pt idx="0">
                  <c:v>3.9230769230769229</c:v>
                </c:pt>
                <c:pt idx="1">
                  <c:v>7.0769230769230758</c:v>
                </c:pt>
                <c:pt idx="2">
                  <c:v>6.7692307692307701</c:v>
                </c:pt>
                <c:pt idx="3">
                  <c:v>4.8461538461538458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0274304"/>
        <c:axId val="140280192"/>
      </c:barChart>
      <c:catAx>
        <c:axId val="1402743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40280192"/>
        <c:crosses val="autoZero"/>
        <c:auto val="1"/>
        <c:lblAlgn val="ctr"/>
        <c:lblOffset val="100"/>
        <c:noMultiLvlLbl val="0"/>
      </c:catAx>
      <c:valAx>
        <c:axId val="140280192"/>
        <c:scaling>
          <c:orientation val="minMax"/>
        </c:scaling>
        <c:delete val="0"/>
        <c:axPos val="b"/>
        <c:numFmt formatCode="0.0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40274304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/>
      <c:overlay val="0"/>
      <c:spPr>
        <a:noFill/>
        <a:ln w="25400">
          <a:noFill/>
        </a:ln>
      </c:spPr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3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Group Goal Success: Performance Support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Trial 2</c:v>
          </c:tx>
          <c:spPr>
            <a:solidFill>
              <a:srgbClr val="77933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'4.0 and 5.0'!$C$35:$C$36</c:f>
              <c:strCache>
                <c:ptCount val="2"/>
                <c:pt idx="0">
                  <c:v>Average Goal</c:v>
                </c:pt>
                <c:pt idx="1">
                  <c:v>Average Total</c:v>
                </c:pt>
              </c:strCache>
            </c:strRef>
          </c:cat>
          <c:val>
            <c:numRef>
              <c:f>'4.0 and 5.0'!$E$59:$E$60</c:f>
              <c:numCache>
                <c:formatCode>0.0</c:formatCode>
                <c:ptCount val="2"/>
                <c:pt idx="0">
                  <c:v>29.642857142857139</c:v>
                </c:pt>
                <c:pt idx="1">
                  <c:v>32.785714285714278</c:v>
                </c:pt>
              </c:numCache>
            </c:numRef>
          </c:val>
        </c:ser>
        <c:ser>
          <c:idx val="1"/>
          <c:order val="1"/>
          <c:tx>
            <c:v>Trial 1</c:v>
          </c:tx>
          <c:spPr>
            <a:solidFill>
              <a:srgbClr val="C3D69B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'4.0 and 5.0'!$E$35:$E$36</c:f>
              <c:numCache>
                <c:formatCode>0.0</c:formatCode>
                <c:ptCount val="2"/>
                <c:pt idx="0">
                  <c:v>25.61538461538462</c:v>
                </c:pt>
                <c:pt idx="1">
                  <c:v>24.61538461538462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2314496"/>
        <c:axId val="142320384"/>
      </c:barChart>
      <c:catAx>
        <c:axId val="142314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42320384"/>
        <c:crosses val="autoZero"/>
        <c:auto val="1"/>
        <c:lblAlgn val="ctr"/>
        <c:lblOffset val="100"/>
        <c:noMultiLvlLbl val="0"/>
      </c:catAx>
      <c:valAx>
        <c:axId val="142320384"/>
        <c:scaling>
          <c:orientation val="minMax"/>
          <c:max val="40"/>
          <c:min val="0"/>
        </c:scaling>
        <c:delete val="0"/>
        <c:axPos val="b"/>
        <c:numFmt formatCode="0.0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42314496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/>
      <c:overlay val="0"/>
      <c:spPr>
        <a:noFill/>
        <a:ln w="25400">
          <a:noFill/>
        </a:ln>
      </c:spPr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FFFFFF"/>
      </a:solidFill>
      <a:prstDash val="solid"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3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Performance Support: Group Averages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Trial 2</c:v>
          </c:tx>
          <c:spPr>
            <a:solidFill>
              <a:srgbClr val="77933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'4.0 and 5.0'!$A$34:$A$37</c:f>
              <c:strCache>
                <c:ptCount val="4"/>
                <c:pt idx="0">
                  <c:v>Feedback &amp; Coaching</c:v>
                </c:pt>
                <c:pt idx="1">
                  <c:v>Measurement &amp; Direction</c:v>
                </c:pt>
                <c:pt idx="2">
                  <c:v>Providing Resources</c:v>
                </c:pt>
                <c:pt idx="3">
                  <c:v>Support for Change</c:v>
                </c:pt>
              </c:strCache>
            </c:strRef>
          </c:cat>
          <c:val>
            <c:numRef>
              <c:f>'4.0 and 5.0'!$E$63:$E$66</c:f>
              <c:numCache>
                <c:formatCode>0.0</c:formatCode>
                <c:ptCount val="4"/>
                <c:pt idx="0">
                  <c:v>10.5</c:v>
                </c:pt>
                <c:pt idx="1">
                  <c:v>9.7857142857142865</c:v>
                </c:pt>
                <c:pt idx="2">
                  <c:v>6.4285714285714288</c:v>
                </c:pt>
                <c:pt idx="3">
                  <c:v>6.0714285714285712</c:v>
                </c:pt>
              </c:numCache>
            </c:numRef>
          </c:val>
        </c:ser>
        <c:ser>
          <c:idx val="1"/>
          <c:order val="1"/>
          <c:tx>
            <c:v>Trial 1</c:v>
          </c:tx>
          <c:spPr>
            <a:solidFill>
              <a:srgbClr val="C3D69B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'4.0 and 5.0'!$E$39:$E$42</c:f>
              <c:numCache>
                <c:formatCode>0.0</c:formatCode>
                <c:ptCount val="4"/>
                <c:pt idx="0">
                  <c:v>7.7692307692307701</c:v>
                </c:pt>
                <c:pt idx="1">
                  <c:v>5.9230769230769216</c:v>
                </c:pt>
                <c:pt idx="2">
                  <c:v>5.0769230769230758</c:v>
                </c:pt>
                <c:pt idx="3">
                  <c:v>5.8461538461538458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2567680"/>
        <c:axId val="142622720"/>
      </c:barChart>
      <c:catAx>
        <c:axId val="1425676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42622720"/>
        <c:crosses val="autoZero"/>
        <c:auto val="1"/>
        <c:lblAlgn val="ctr"/>
        <c:lblOffset val="100"/>
        <c:noMultiLvlLbl val="0"/>
      </c:catAx>
      <c:valAx>
        <c:axId val="142622720"/>
        <c:scaling>
          <c:orientation val="minMax"/>
        </c:scaling>
        <c:delete val="0"/>
        <c:axPos val="b"/>
        <c:numFmt formatCode="0.0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42567680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/>
      <c:overlay val="0"/>
      <c:spPr>
        <a:noFill/>
        <a:ln w="25400">
          <a:noFill/>
        </a:ln>
      </c:spPr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14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0" indent="-342860" algn="l" defTabSz="45714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3" indent="-285717" algn="l" defTabSz="45714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7" indent="-228573" algn="l" defTabSz="45714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13" indent="-228573" algn="l" defTabSz="45714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9" indent="-228573" algn="l" defTabSz="45714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0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228600"/>
            <a:ext cx="9144000" cy="3852863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15"/>
          <p:cNvSpPr txBox="1">
            <a:spLocks noChangeArrowheads="1"/>
          </p:cNvSpPr>
          <p:nvPr/>
        </p:nvSpPr>
        <p:spPr>
          <a:xfrm>
            <a:off x="923925" y="1759584"/>
            <a:ext cx="7526338" cy="2130275"/>
          </a:xfrm>
          <a:prstGeom prst="rect">
            <a:avLst/>
          </a:prstGeom>
        </p:spPr>
        <p:txBody>
          <a:bodyPr/>
          <a:lstStyle>
            <a:lvl1pPr algn="ctr" defTabSz="457146" rtl="0" eaLnBrk="1" latinLnBrk="0" hangingPunct="1">
              <a:lnSpc>
                <a:spcPts val="42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STAR weSupport </a:t>
            </a:r>
            <a:br>
              <a:rPr lang="en-US" b="1" dirty="0" smtClean="0"/>
            </a:br>
            <a:r>
              <a:rPr lang="en-US" b="1" dirty="0" smtClean="0"/>
              <a:t>Group Feedback Handout, </a:t>
            </a:r>
            <a:r>
              <a:rPr lang="en-US" b="1" smtClean="0"/>
              <a:t>Trial 2</a:t>
            </a:r>
            <a:endParaRPr lang="en-US" b="1" dirty="0" smtClean="0"/>
          </a:p>
        </p:txBody>
      </p:sp>
      <p:sp>
        <p:nvSpPr>
          <p:cNvPr id="6" name="Rectangle 16"/>
          <p:cNvSpPr txBox="1">
            <a:spLocks noChangeArrowheads="1"/>
          </p:cNvSpPr>
          <p:nvPr/>
        </p:nvSpPr>
        <p:spPr>
          <a:xfrm>
            <a:off x="2306638" y="4312315"/>
            <a:ext cx="6143625" cy="149779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l" defTabSz="457146" rtl="0" eaLnBrk="1" latinLnBrk="0" hangingPunct="1">
              <a:spcBef>
                <a:spcPct val="20000"/>
              </a:spcBef>
              <a:buFont typeface="Wingdings" pitchFamily="2" charset="2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i="1" dirty="0"/>
              <a:t>For instructions on how to use this template, see the Facilitator’s Guide: weSupport Tracking for iPhone/iPod Touch</a:t>
            </a:r>
            <a:endParaRPr lang="en-US" b="0" i="1" dirty="0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3238500" y="6486525"/>
            <a:ext cx="47513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Narrow Bold" pitchFamily="34" charset="0"/>
                <a:cs typeface="Arial Bold" pitchFamily="34" charset="0"/>
              </a:rPr>
              <a:t>For use with </a:t>
            </a:r>
            <a:r>
              <a:rPr lang="en-US" b="1" dirty="0" err="1" smtClean="0">
                <a:solidFill>
                  <a:schemeClr val="bg1"/>
                </a:solidFill>
                <a:latin typeface="Arial Narrow Bold" pitchFamily="34" charset="0"/>
                <a:cs typeface="Arial Bold" pitchFamily="34" charset="0"/>
              </a:rPr>
              <a:t>STAR:Office</a:t>
            </a:r>
            <a:r>
              <a:rPr lang="en-US" b="1" dirty="0" smtClean="0">
                <a:solidFill>
                  <a:schemeClr val="bg1"/>
                </a:solidFill>
                <a:latin typeface="Arial Narrow Bold" pitchFamily="34" charset="0"/>
                <a:cs typeface="Arial Bold" pitchFamily="34" charset="0"/>
              </a:rPr>
              <a:t> </a:t>
            </a:r>
            <a:r>
              <a:rPr lang="en-US" b="1" i="1" dirty="0" smtClean="0">
                <a:solidFill>
                  <a:schemeClr val="bg1"/>
                </a:solidFill>
                <a:latin typeface="Arial Narrow Bold" pitchFamily="34" charset="0"/>
                <a:cs typeface="Arial Bold" pitchFamily="34" charset="0"/>
              </a:rPr>
              <a:t>or</a:t>
            </a:r>
            <a:r>
              <a:rPr lang="en-US" b="1" dirty="0" smtClean="0">
                <a:solidFill>
                  <a:schemeClr val="bg1"/>
                </a:solidFill>
                <a:latin typeface="Arial Narrow Bold" pitchFamily="34" charset="0"/>
                <a:cs typeface="Arial Bold" pitchFamily="34" charset="0"/>
              </a:rPr>
              <a:t>  </a:t>
            </a:r>
            <a:r>
              <a:rPr lang="en-US" b="1" dirty="0" err="1" smtClean="0">
                <a:solidFill>
                  <a:schemeClr val="bg1"/>
                </a:solidFill>
                <a:latin typeface="Arial Narrow Bold" pitchFamily="34" charset="0"/>
                <a:cs typeface="Arial Bold" pitchFamily="34" charset="0"/>
              </a:rPr>
              <a:t>STAR:HealthCare</a:t>
            </a:r>
            <a:endParaRPr lang="en-US" b="1" dirty="0">
              <a:solidFill>
                <a:schemeClr val="bg1"/>
              </a:solidFill>
              <a:latin typeface="Arial Narrow Bold" pitchFamily="34" charset="0"/>
              <a:cs typeface="Arial Bold" pitchFamily="34" charset="0"/>
            </a:endParaRPr>
          </a:p>
        </p:txBody>
      </p:sp>
      <p:pic>
        <p:nvPicPr>
          <p:cNvPr id="8" name="Picture 4"/>
          <p:cNvPicPr>
            <a:picLocks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3" y="375285"/>
            <a:ext cx="26130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938" y="5743575"/>
            <a:ext cx="1135062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411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227" y="265954"/>
            <a:ext cx="2409301" cy="84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rowe_art_element_G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1515" y="279489"/>
            <a:ext cx="5477793" cy="73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03913" y="444750"/>
            <a:ext cx="4224817" cy="329071"/>
          </a:xfrm>
          <a:prstGeom prst="rect">
            <a:avLst/>
          </a:prstGeom>
          <a:noFill/>
        </p:spPr>
        <p:txBody>
          <a:bodyPr wrap="square" lIns="82048" tIns="41024" rIns="82048" bIns="41024" rtlCol="0">
            <a:spAutoFit/>
          </a:bodyPr>
          <a:lstStyle/>
          <a:p>
            <a:r>
              <a:rPr lang="en-US" sz="1600" b="1" i="1" u="sng" dirty="0">
                <a:latin typeface="Cambria"/>
                <a:cs typeface="Cambria"/>
              </a:rPr>
              <a:t>Group Results: weSupport Tracking Trial</a:t>
            </a:r>
            <a:r>
              <a:rPr lang="en-US" sz="1600" b="1" i="1" u="sng" dirty="0" smtClean="0">
                <a:latin typeface="Cambria"/>
                <a:cs typeface="Cambria"/>
              </a:rPr>
              <a:t> 2</a:t>
            </a:r>
            <a:endParaRPr lang="en-US" sz="1600" u="sng" dirty="0">
              <a:latin typeface="Cambria"/>
              <a:cs typeface="Cambri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1623" y="346317"/>
            <a:ext cx="600364" cy="5827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48415" y="1397001"/>
            <a:ext cx="3949700" cy="2062091"/>
          </a:xfrm>
          <a:prstGeom prst="rect">
            <a:avLst/>
          </a:prstGeom>
          <a:solidFill>
            <a:srgbClr val="E6B9B8">
              <a:alpha val="40000"/>
            </a:srgbClr>
          </a:solidFill>
          <a:ln>
            <a:solidFill>
              <a:srgbClr val="000000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1600" b="1" i="1" dirty="0">
                <a:latin typeface="Cambria"/>
                <a:cs typeface="Cambria"/>
              </a:rPr>
              <a:t>Thank you for your effort!</a:t>
            </a:r>
            <a:endParaRPr lang="en-US" sz="1600" dirty="0" smtClean="0">
              <a:latin typeface="Cambria"/>
              <a:cs typeface="Cambria"/>
            </a:endParaRPr>
          </a:p>
          <a:p>
            <a:r>
              <a:rPr lang="en-US" sz="1600" dirty="0" smtClean="0">
                <a:latin typeface="Cambria"/>
                <a:cs typeface="Cambria"/>
              </a:rPr>
              <a:t>As a group, you recorded over 940 supportive behaviors on your iPods over the two-week period.  Combined with Trial 1, you recorded over 1630 supportive behaviors! Thanks for the effort and time that you put into recording your supportive behaviors.</a:t>
            </a:r>
            <a:endParaRPr lang="en-US" sz="1600" dirty="0">
              <a:latin typeface="Cambria"/>
              <a:cs typeface="Cambri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48415" y="3824323"/>
            <a:ext cx="3949700" cy="2708421"/>
          </a:xfrm>
          <a:prstGeom prst="rect">
            <a:avLst/>
          </a:prstGeom>
          <a:solidFill>
            <a:srgbClr val="E6B9B8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i="1" u="sng" dirty="0">
                <a:latin typeface="Cambria"/>
                <a:cs typeface="Cambria"/>
              </a:rPr>
              <a:t>Family and Personal </a:t>
            </a:r>
            <a:r>
              <a:rPr lang="en-US" sz="1600" b="1" i="1" u="sng" dirty="0" smtClean="0">
                <a:latin typeface="Cambria"/>
                <a:cs typeface="Cambria"/>
              </a:rPr>
              <a:t>Support Highlights</a:t>
            </a:r>
            <a:r>
              <a:rPr lang="en-US" sz="1600" b="1" u="sng" dirty="0" smtClean="0">
                <a:latin typeface="Cambria"/>
                <a:cs typeface="Cambria"/>
              </a:rPr>
              <a:t>:</a:t>
            </a:r>
          </a:p>
          <a:p>
            <a:pPr>
              <a:spcAft>
                <a:spcPts val="600"/>
              </a:spcAft>
            </a:pPr>
            <a:r>
              <a:rPr lang="en-US" sz="1600" dirty="0" smtClean="0">
                <a:latin typeface="Cambria"/>
                <a:cs typeface="Cambria"/>
              </a:rPr>
              <a:t>•  In the area of Family and Personal Support, the group average total was 34.6 supportive behaviors, which exceeded the average goal of 29.2 and the average from Trial 1.  Nice job!</a:t>
            </a:r>
          </a:p>
          <a:p>
            <a:r>
              <a:rPr lang="en-US" sz="1600" dirty="0" smtClean="0">
                <a:latin typeface="Cambria"/>
                <a:cs typeface="Cambria"/>
              </a:rPr>
              <a:t>•  The group showed relatively balanced levels of support during Trial 2, while Creative Management had the most room for improvement.</a:t>
            </a:r>
            <a:endParaRPr lang="en-US" sz="1600" dirty="0">
              <a:latin typeface="Cambria"/>
              <a:cs typeface="Cambria"/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/>
        </p:nvGraphicFramePr>
        <p:xfrm>
          <a:off x="191496" y="1397001"/>
          <a:ext cx="4021667" cy="2421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/>
        </p:nvGraphicFramePr>
        <p:xfrm>
          <a:off x="191496" y="4111278"/>
          <a:ext cx="4021667" cy="2421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67146" y="1026565"/>
            <a:ext cx="5284354" cy="3693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Customize graphs, data, and text for each workgroup.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1946" y="1039265"/>
            <a:ext cx="990600" cy="3693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Example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010" y="3766523"/>
            <a:ext cx="3802890" cy="3693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Copy and paste graphs from Excel file.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" y="6477000"/>
            <a:ext cx="8587488" cy="32316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FF0000"/>
                </a:solidFill>
              </a:rPr>
              <a:t>Text should </a:t>
            </a:r>
            <a:r>
              <a:rPr lang="en-US" sz="1500" b="1" dirty="0">
                <a:solidFill>
                  <a:srgbClr val="FF0000"/>
                </a:solidFill>
              </a:rPr>
              <a:t>1) reinforce effort, 2) reinforce achievement, and 3) point out opportunities for </a:t>
            </a:r>
            <a:r>
              <a:rPr lang="en-US" sz="1500" b="1" dirty="0" smtClean="0">
                <a:solidFill>
                  <a:srgbClr val="FF0000"/>
                </a:solidFill>
              </a:rPr>
              <a:t>improvement.</a:t>
            </a:r>
            <a:endParaRPr lang="en-US" sz="1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227" y="253254"/>
            <a:ext cx="2409301" cy="84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rowe_art_element_G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2628" y="279489"/>
            <a:ext cx="5477793" cy="73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2736" y="346317"/>
            <a:ext cx="600364" cy="5827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05026" y="444750"/>
            <a:ext cx="4224817" cy="329071"/>
          </a:xfrm>
          <a:prstGeom prst="rect">
            <a:avLst/>
          </a:prstGeom>
          <a:noFill/>
        </p:spPr>
        <p:txBody>
          <a:bodyPr wrap="square" lIns="82048" tIns="41024" rIns="82048" bIns="41024" rtlCol="0">
            <a:spAutoFit/>
          </a:bodyPr>
          <a:lstStyle/>
          <a:p>
            <a:r>
              <a:rPr lang="en-US" sz="1600" b="1" i="1" u="sng" dirty="0">
                <a:latin typeface="Cambria"/>
                <a:cs typeface="Cambria"/>
              </a:rPr>
              <a:t>Group Results: weSupport Tracking Trial</a:t>
            </a:r>
            <a:r>
              <a:rPr lang="en-US" sz="1600" b="1" i="1" u="sng" dirty="0" smtClean="0">
                <a:latin typeface="Cambria"/>
                <a:cs typeface="Cambria"/>
              </a:rPr>
              <a:t> 2</a:t>
            </a:r>
            <a:endParaRPr lang="en-US" sz="1600" u="sng" dirty="0">
              <a:latin typeface="Cambria"/>
              <a:cs typeface="Cambri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12469" y="1391350"/>
            <a:ext cx="3949700" cy="2462200"/>
          </a:xfrm>
          <a:prstGeom prst="rect">
            <a:avLst/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solidFill>
              <a:srgbClr val="000000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i="1" u="sng" dirty="0" smtClean="0">
                <a:latin typeface="Cambria"/>
                <a:cs typeface="Cambria"/>
              </a:rPr>
              <a:t>Performance Support Highlights</a:t>
            </a:r>
            <a:r>
              <a:rPr lang="en-US" sz="1600" b="1" i="1" dirty="0" smtClean="0">
                <a:latin typeface="Cambria"/>
                <a:cs typeface="Cambria"/>
              </a:rPr>
              <a:t>:</a:t>
            </a:r>
            <a:endParaRPr lang="en-US" sz="1600" dirty="0" smtClean="0">
              <a:latin typeface="Cambria"/>
              <a:cs typeface="Cambria"/>
            </a:endParaRPr>
          </a:p>
          <a:p>
            <a:pPr>
              <a:spcAft>
                <a:spcPts val="600"/>
              </a:spcAft>
            </a:pPr>
            <a:r>
              <a:rPr lang="en-US" sz="1600" dirty="0" smtClean="0">
                <a:latin typeface="Cambria"/>
                <a:cs typeface="Cambria"/>
              </a:rPr>
              <a:t>•  In the area of Performance Support the group average total was 32.8, which exceeded the group average goal of 29.6, and the average total from Trial 1.</a:t>
            </a:r>
          </a:p>
          <a:p>
            <a:r>
              <a:rPr lang="en-US" sz="1600" dirty="0" smtClean="0">
                <a:latin typeface="Cambria"/>
                <a:cs typeface="Cambria"/>
              </a:rPr>
              <a:t>•  The group did a great job of providing Feedback &amp; Coaching during Trial 2, while Support for Change had the most room for improvement.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6355726"/>
            <a:ext cx="914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Cambria"/>
                <a:cs typeface="Cambria"/>
              </a:rPr>
              <a:t>Thanks again for taking the time to participate in</a:t>
            </a:r>
            <a:r>
              <a:rPr lang="en-US" sz="1400" b="1" dirty="0" smtClean="0">
                <a:latin typeface="Cambria"/>
                <a:cs typeface="Cambria"/>
              </a:rPr>
              <a:t> weSupport Tracking!  </a:t>
            </a:r>
            <a:endParaRPr lang="en-US" sz="1400" dirty="0" smtClean="0">
              <a:latin typeface="Cambria"/>
              <a:cs typeface="Cambri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2469" y="4165600"/>
            <a:ext cx="3949700" cy="1815869"/>
          </a:xfrm>
          <a:prstGeom prst="rect">
            <a:avLst/>
          </a:prstGeom>
          <a:solidFill>
            <a:srgbClr val="C3D69B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1600" dirty="0" smtClean="0">
                <a:latin typeface="Cambria"/>
                <a:cs typeface="Cambria"/>
              </a:rPr>
              <a:t>In general, the group provided similar levels of Performance Support and Family and Personal Support during Trials 1 and 2.  We encourage you to maintain this balance, and to continue to strive to increase the amount of support you provide for employees in the future!  </a:t>
            </a:r>
            <a:endParaRPr lang="en-US" sz="1600" dirty="0">
              <a:latin typeface="Cambria"/>
              <a:cs typeface="Cambria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/>
        </p:nvGraphicFramePr>
        <p:xfrm>
          <a:off x="190500" y="1296021"/>
          <a:ext cx="4021667" cy="2421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/>
        </p:nvGraphicFramePr>
        <p:xfrm>
          <a:off x="190500" y="3858059"/>
          <a:ext cx="4021667" cy="2421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67146" y="1026565"/>
            <a:ext cx="5284354" cy="3693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Customize graphs, data, and text for each workgroup.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21946" y="1039265"/>
            <a:ext cx="990600" cy="3693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Example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0010" y="3652223"/>
            <a:ext cx="3802890" cy="3693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Copy and paste graphs from Excel file.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" y="6172200"/>
            <a:ext cx="8587488" cy="32316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FF0000"/>
                </a:solidFill>
              </a:rPr>
              <a:t>Text should </a:t>
            </a:r>
            <a:r>
              <a:rPr lang="en-US" sz="1500" b="1" dirty="0">
                <a:solidFill>
                  <a:srgbClr val="FF0000"/>
                </a:solidFill>
              </a:rPr>
              <a:t>1) reinforce effort, 2) reinforce achievement, and 3) point out opportunities for </a:t>
            </a:r>
            <a:r>
              <a:rPr lang="en-US" sz="1500" b="1" dirty="0" smtClean="0">
                <a:solidFill>
                  <a:srgbClr val="FF0000"/>
                </a:solidFill>
              </a:rPr>
              <a:t>improvement.</a:t>
            </a:r>
            <a:endParaRPr lang="en-US" sz="1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we_art_element_G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1515" y="279489"/>
            <a:ext cx="5477793" cy="73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03913" y="444750"/>
            <a:ext cx="4224817" cy="329071"/>
          </a:xfrm>
          <a:prstGeom prst="rect">
            <a:avLst/>
          </a:prstGeom>
          <a:noFill/>
        </p:spPr>
        <p:txBody>
          <a:bodyPr wrap="square" lIns="82048" tIns="41024" rIns="82048" bIns="41024" rtlCol="0">
            <a:spAutoFit/>
          </a:bodyPr>
          <a:lstStyle/>
          <a:p>
            <a:r>
              <a:rPr lang="en-US" sz="1600" b="1" i="1" u="sng" dirty="0">
                <a:latin typeface="Cambria"/>
                <a:cs typeface="Cambria"/>
              </a:rPr>
              <a:t>Group Results: weSupport Tracking Trial</a:t>
            </a:r>
            <a:r>
              <a:rPr lang="en-US" sz="1600" b="1" i="1" u="sng" dirty="0" smtClean="0">
                <a:latin typeface="Cambria"/>
                <a:cs typeface="Cambria"/>
              </a:rPr>
              <a:t> 2</a:t>
            </a:r>
            <a:endParaRPr lang="en-US" sz="1600" u="sng" dirty="0">
              <a:latin typeface="Cambria"/>
              <a:cs typeface="Cambri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1623" y="346317"/>
            <a:ext cx="600364" cy="5827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48415" y="1397001"/>
            <a:ext cx="3949700" cy="2062091"/>
          </a:xfrm>
          <a:prstGeom prst="rect">
            <a:avLst/>
          </a:prstGeom>
          <a:solidFill>
            <a:srgbClr val="E6B9B8">
              <a:alpha val="40000"/>
            </a:srgbClr>
          </a:solidFill>
          <a:ln>
            <a:solidFill>
              <a:srgbClr val="000000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1600" b="1" i="1" dirty="0">
                <a:latin typeface="Cambria"/>
                <a:cs typeface="Cambria"/>
              </a:rPr>
              <a:t>Thank you for your effort!</a:t>
            </a:r>
            <a:endParaRPr lang="en-US" sz="1600" dirty="0" smtClean="0">
              <a:latin typeface="Cambria"/>
              <a:cs typeface="Cambria"/>
            </a:endParaRPr>
          </a:p>
          <a:p>
            <a:r>
              <a:rPr lang="en-US" sz="1600" dirty="0" smtClean="0">
                <a:latin typeface="Cambria"/>
                <a:cs typeface="Cambria"/>
              </a:rPr>
              <a:t>As a group, you recorded over [X] supportive behaviors on your iPods over the two-week period.  Combined with Trial 1, you recorded over </a:t>
            </a:r>
            <a:r>
              <a:rPr lang="en-US" sz="1600" dirty="0">
                <a:latin typeface="Cambria"/>
                <a:cs typeface="Cambria"/>
              </a:rPr>
              <a:t>[X] </a:t>
            </a:r>
            <a:r>
              <a:rPr lang="en-US" sz="1600" dirty="0" smtClean="0">
                <a:latin typeface="Cambria"/>
                <a:cs typeface="Cambria"/>
              </a:rPr>
              <a:t>supportive behaviors! Thanks for the effort and time that you put into recording your supportive behaviors.</a:t>
            </a:r>
            <a:endParaRPr lang="en-US" sz="1600" dirty="0">
              <a:latin typeface="Cambria"/>
              <a:cs typeface="Cambri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48415" y="3824323"/>
            <a:ext cx="3949700" cy="2462200"/>
          </a:xfrm>
          <a:prstGeom prst="rect">
            <a:avLst/>
          </a:prstGeom>
          <a:solidFill>
            <a:srgbClr val="E6B9B8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i="1" u="sng" dirty="0">
                <a:latin typeface="Cambria"/>
                <a:cs typeface="Cambria"/>
              </a:rPr>
              <a:t>Family and Personal </a:t>
            </a:r>
            <a:r>
              <a:rPr lang="en-US" sz="1600" b="1" i="1" u="sng" dirty="0" smtClean="0">
                <a:latin typeface="Cambria"/>
                <a:cs typeface="Cambria"/>
              </a:rPr>
              <a:t>Support Highlights</a:t>
            </a:r>
            <a:r>
              <a:rPr lang="en-US" sz="1600" b="1" u="sng" dirty="0" smtClean="0">
                <a:latin typeface="Cambria"/>
                <a:cs typeface="Cambria"/>
              </a:rPr>
              <a:t>:</a:t>
            </a:r>
          </a:p>
          <a:p>
            <a:pPr>
              <a:spcAft>
                <a:spcPts val="600"/>
              </a:spcAft>
            </a:pPr>
            <a:r>
              <a:rPr lang="en-US" sz="1600" dirty="0" smtClean="0">
                <a:latin typeface="Cambria"/>
                <a:cs typeface="Cambria"/>
              </a:rPr>
              <a:t>•  In the area of Family and Personal Support, the group average total was </a:t>
            </a:r>
            <a:r>
              <a:rPr lang="en-US" sz="1600" dirty="0">
                <a:latin typeface="Cambria"/>
                <a:cs typeface="Cambria"/>
              </a:rPr>
              <a:t>[X] </a:t>
            </a:r>
            <a:r>
              <a:rPr lang="en-US" sz="1600" dirty="0" smtClean="0">
                <a:latin typeface="Cambria"/>
                <a:cs typeface="Cambria"/>
              </a:rPr>
              <a:t>supportive behaviors, which [exceeded/came close to] the average goal of </a:t>
            </a:r>
            <a:r>
              <a:rPr lang="en-US" sz="1600" dirty="0">
                <a:latin typeface="Cambria"/>
                <a:cs typeface="Cambria"/>
              </a:rPr>
              <a:t>[X] </a:t>
            </a:r>
            <a:r>
              <a:rPr lang="en-US" sz="1600" dirty="0" smtClean="0">
                <a:latin typeface="Cambria"/>
                <a:cs typeface="Cambria"/>
              </a:rPr>
              <a:t>and the average total from Trial 1.  Nice job!</a:t>
            </a:r>
          </a:p>
          <a:p>
            <a:r>
              <a:rPr lang="en-US" sz="1600" dirty="0" smtClean="0">
                <a:latin typeface="Cambria"/>
                <a:cs typeface="Cambria"/>
              </a:rPr>
              <a:t>•  The group showed </a:t>
            </a:r>
            <a:r>
              <a:rPr lang="en-US" sz="1600" dirty="0">
                <a:latin typeface="Cambria"/>
                <a:cs typeface="Cambria"/>
              </a:rPr>
              <a:t>great [X</a:t>
            </a:r>
            <a:r>
              <a:rPr lang="en-US" sz="1600" dirty="0" smtClean="0">
                <a:latin typeface="Cambria"/>
                <a:cs typeface="Cambria"/>
              </a:rPr>
              <a:t>] support during Trial 2, while </a:t>
            </a:r>
            <a:r>
              <a:rPr lang="en-US" sz="1600" dirty="0">
                <a:latin typeface="Cambria"/>
                <a:cs typeface="Cambria"/>
              </a:rPr>
              <a:t>[X] </a:t>
            </a:r>
            <a:r>
              <a:rPr lang="en-US" sz="1600" dirty="0" smtClean="0">
                <a:latin typeface="Cambria"/>
                <a:cs typeface="Cambria"/>
              </a:rPr>
              <a:t>had the most room for improvement.</a:t>
            </a:r>
            <a:endParaRPr lang="en-US" sz="1600" dirty="0">
              <a:latin typeface="Cambria"/>
              <a:cs typeface="Cambria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227" y="253254"/>
            <a:ext cx="2409301" cy="84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108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owe_art_element_G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2628" y="279489"/>
            <a:ext cx="5477793" cy="73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736" y="346317"/>
            <a:ext cx="600364" cy="5827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05026" y="444750"/>
            <a:ext cx="4224817" cy="329071"/>
          </a:xfrm>
          <a:prstGeom prst="rect">
            <a:avLst/>
          </a:prstGeom>
          <a:noFill/>
        </p:spPr>
        <p:txBody>
          <a:bodyPr wrap="square" lIns="82048" tIns="41024" rIns="82048" bIns="41024" rtlCol="0">
            <a:spAutoFit/>
          </a:bodyPr>
          <a:lstStyle/>
          <a:p>
            <a:r>
              <a:rPr lang="en-US" sz="1600" b="1" i="1" u="sng" dirty="0">
                <a:latin typeface="Cambria"/>
                <a:cs typeface="Cambria"/>
              </a:rPr>
              <a:t>Group Results: weSupport Tracking Trial</a:t>
            </a:r>
            <a:r>
              <a:rPr lang="en-US" sz="1600" b="1" i="1" u="sng" dirty="0" smtClean="0">
                <a:latin typeface="Cambria"/>
                <a:cs typeface="Cambria"/>
              </a:rPr>
              <a:t> 2</a:t>
            </a:r>
            <a:endParaRPr lang="en-US" sz="1600" u="sng" dirty="0">
              <a:latin typeface="Cambria"/>
              <a:cs typeface="Cambri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12469" y="1391350"/>
            <a:ext cx="3949700" cy="2462200"/>
          </a:xfrm>
          <a:prstGeom prst="rect">
            <a:avLst/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solidFill>
              <a:srgbClr val="000000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i="1" u="sng" dirty="0" smtClean="0">
                <a:latin typeface="Cambria"/>
                <a:cs typeface="Cambria"/>
              </a:rPr>
              <a:t>Performance Support Highlights</a:t>
            </a:r>
            <a:r>
              <a:rPr lang="en-US" sz="1600" b="1" i="1" dirty="0" smtClean="0">
                <a:latin typeface="Cambria"/>
                <a:cs typeface="Cambria"/>
              </a:rPr>
              <a:t>:</a:t>
            </a:r>
            <a:endParaRPr lang="en-US" sz="1600" dirty="0" smtClean="0">
              <a:latin typeface="Cambria"/>
              <a:cs typeface="Cambria"/>
            </a:endParaRPr>
          </a:p>
          <a:p>
            <a:pPr>
              <a:spcAft>
                <a:spcPts val="600"/>
              </a:spcAft>
            </a:pPr>
            <a:r>
              <a:rPr lang="en-US" sz="1600" dirty="0" smtClean="0">
                <a:latin typeface="Cambria"/>
                <a:cs typeface="Cambria"/>
              </a:rPr>
              <a:t>•  In the area of Performance Support the group average total was </a:t>
            </a:r>
            <a:r>
              <a:rPr lang="en-US" sz="1600" dirty="0">
                <a:latin typeface="Cambria"/>
                <a:cs typeface="Cambria"/>
              </a:rPr>
              <a:t>[X], </a:t>
            </a:r>
            <a:r>
              <a:rPr lang="en-US" sz="1600" dirty="0" smtClean="0">
                <a:latin typeface="Cambria"/>
                <a:cs typeface="Cambria"/>
              </a:rPr>
              <a:t>which [exceeded/came close to] the group average goal of </a:t>
            </a:r>
            <a:r>
              <a:rPr lang="en-US" sz="1600" dirty="0">
                <a:latin typeface="Cambria"/>
                <a:cs typeface="Cambria"/>
              </a:rPr>
              <a:t>[X], </a:t>
            </a:r>
            <a:r>
              <a:rPr lang="en-US" sz="1600" dirty="0" smtClean="0">
                <a:latin typeface="Cambria"/>
                <a:cs typeface="Cambria"/>
              </a:rPr>
              <a:t>and the average total from Trial 1.</a:t>
            </a:r>
          </a:p>
          <a:p>
            <a:r>
              <a:rPr lang="en-US" sz="1600" dirty="0" smtClean="0">
                <a:latin typeface="Cambria"/>
                <a:cs typeface="Cambria"/>
              </a:rPr>
              <a:t>•  The group did a great job of providing </a:t>
            </a:r>
            <a:r>
              <a:rPr lang="en-US" sz="1600" dirty="0">
                <a:latin typeface="Cambria"/>
                <a:cs typeface="Cambria"/>
              </a:rPr>
              <a:t>[X</a:t>
            </a:r>
            <a:r>
              <a:rPr lang="en-US" sz="1600" dirty="0" smtClean="0">
                <a:latin typeface="Cambria"/>
                <a:cs typeface="Cambria"/>
              </a:rPr>
              <a:t>] during Trial 2, while </a:t>
            </a:r>
            <a:r>
              <a:rPr lang="en-US" sz="1600" dirty="0">
                <a:latin typeface="Cambria"/>
                <a:cs typeface="Cambria"/>
              </a:rPr>
              <a:t>[X</a:t>
            </a:r>
            <a:r>
              <a:rPr lang="en-US" sz="1600" dirty="0" smtClean="0">
                <a:latin typeface="Cambria"/>
                <a:cs typeface="Cambria"/>
              </a:rPr>
              <a:t>] had the most room for improvement.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6355726"/>
            <a:ext cx="914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Cambria"/>
                <a:cs typeface="Cambria"/>
              </a:rPr>
              <a:t>Thanks again for taking the time to participate in</a:t>
            </a:r>
            <a:r>
              <a:rPr lang="en-US" sz="1400" b="1" dirty="0" smtClean="0">
                <a:latin typeface="Cambria"/>
                <a:cs typeface="Cambria"/>
              </a:rPr>
              <a:t> weSupport Tracking!  </a:t>
            </a:r>
            <a:endParaRPr lang="en-US" sz="1400" dirty="0" smtClean="0">
              <a:latin typeface="Cambria"/>
              <a:cs typeface="Cambri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2469" y="4165600"/>
            <a:ext cx="3949700" cy="1815869"/>
          </a:xfrm>
          <a:prstGeom prst="rect">
            <a:avLst/>
          </a:prstGeom>
          <a:solidFill>
            <a:srgbClr val="C3D69B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1600" dirty="0" smtClean="0">
                <a:latin typeface="Cambria"/>
                <a:cs typeface="Cambria"/>
              </a:rPr>
              <a:t>In general, the group provided similar levels of Performance Support and Family and Personal Support during Trials 1 and 2.  We encourage you to maintain this balance, and to continue to strive to increase the amount of support you provide for employees in the future!  </a:t>
            </a:r>
            <a:endParaRPr lang="en-US" sz="1600" dirty="0">
              <a:latin typeface="Cambria"/>
              <a:cs typeface="Cambria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227" y="253254"/>
            <a:ext cx="2409301" cy="84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2498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661</Words>
  <Application>Microsoft Office PowerPoint</Application>
  <PresentationFormat>Letter Paper (8.5x11 in)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OHSU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Brad Wipfli</dc:creator>
  <cp:lastModifiedBy>Jen Coury</cp:lastModifiedBy>
  <cp:revision>41</cp:revision>
  <dcterms:created xsi:type="dcterms:W3CDTF">2011-07-20T18:53:06Z</dcterms:created>
  <dcterms:modified xsi:type="dcterms:W3CDTF">2013-07-09T18:06:48Z</dcterms:modified>
</cp:coreProperties>
</file>